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ECEE-8C9D-41CB-9C3A-22F4B3EDA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C73A21-31D5-4348-93D0-B9F0E4248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F45154-7C9B-41AB-B591-FE860E295EE3}"/>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5" name="Footer Placeholder 4">
            <a:extLst>
              <a:ext uri="{FF2B5EF4-FFF2-40B4-BE49-F238E27FC236}">
                <a16:creationId xmlns:a16="http://schemas.microsoft.com/office/drawing/2014/main" id="{1182DC7E-E87D-4FB1-B7B5-A50E238AB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FBAD6-141E-481F-B9C8-62F64040166E}"/>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339798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0190-7307-4D73-A32C-16F84DBD7D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1AEC9-07CD-4B15-B25B-92964CEAB2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E77482-C3F2-4025-B2EB-969EB1EF3EEA}"/>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5" name="Footer Placeholder 4">
            <a:extLst>
              <a:ext uri="{FF2B5EF4-FFF2-40B4-BE49-F238E27FC236}">
                <a16:creationId xmlns:a16="http://schemas.microsoft.com/office/drawing/2014/main" id="{D9EE9A3D-AFB8-4D88-911B-66FC63F32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267BAD-3311-433C-BD71-DDF278E01477}"/>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427301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5B817-1C5F-47C2-BC47-A01CE27FAE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6DDA48-8B89-405F-9779-B40F42663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CFF97-7F26-4250-9222-E9A2C19028AF}"/>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5" name="Footer Placeholder 4">
            <a:extLst>
              <a:ext uri="{FF2B5EF4-FFF2-40B4-BE49-F238E27FC236}">
                <a16:creationId xmlns:a16="http://schemas.microsoft.com/office/drawing/2014/main" id="{E28872BB-4FC0-47BD-9D49-6CA23C3F3C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24A1D-F6F2-44F1-A117-ACCEE0E62CCC}"/>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323201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7904-5343-4EE8-81B6-19AA1DC2B6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6160CC-336A-479B-9706-0D0CFAB0FF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A4216-2743-48FD-800A-304C9F110241}"/>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5" name="Footer Placeholder 4">
            <a:extLst>
              <a:ext uri="{FF2B5EF4-FFF2-40B4-BE49-F238E27FC236}">
                <a16:creationId xmlns:a16="http://schemas.microsoft.com/office/drawing/2014/main" id="{E4088C33-D5B1-4182-B63D-0F8F67162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1E46A-C8EB-41BB-A1FA-AF4358E1CCBA}"/>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150467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4AC5-1345-494D-B447-7514770D0C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08C894-BDF3-42A5-82A4-619F256E2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32C93-C050-48F2-B374-FE381CD030C5}"/>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5" name="Footer Placeholder 4">
            <a:extLst>
              <a:ext uri="{FF2B5EF4-FFF2-40B4-BE49-F238E27FC236}">
                <a16:creationId xmlns:a16="http://schemas.microsoft.com/office/drawing/2014/main" id="{6BA0A732-3DB9-43C7-B5C6-15ECE3216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497EC-A8FE-45A4-B92B-E24A08CE858C}"/>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116785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6FA3-45EC-41E7-A16B-82A83935A0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4F2AA1-E37C-4246-8EDB-2219C08F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2C020A-E074-48AB-B5DC-A178D9D6AC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5DACF5-48D2-40ED-8D6B-5CD3F8E070E8}"/>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6" name="Footer Placeholder 5">
            <a:extLst>
              <a:ext uri="{FF2B5EF4-FFF2-40B4-BE49-F238E27FC236}">
                <a16:creationId xmlns:a16="http://schemas.microsoft.com/office/drawing/2014/main" id="{AFA268CD-51B3-45E7-96D9-63E5C685DD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B90E4C-B73F-42BE-907A-EBD5CE2AE5AA}"/>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173609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BF66-5FC7-4F54-8CAD-68F75D3EF7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D1F56E-BF46-4167-A11E-3C7B2454C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CC0E0D-5487-4CE2-9B14-D1FA2F0721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FE04CA-7F94-445B-A684-2A67B57F8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B990C9-2CCA-4E36-BB8F-B2EB8FDE94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2312EA-9413-46C3-B9A7-5377CE6997DA}"/>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8" name="Footer Placeholder 7">
            <a:extLst>
              <a:ext uri="{FF2B5EF4-FFF2-40B4-BE49-F238E27FC236}">
                <a16:creationId xmlns:a16="http://schemas.microsoft.com/office/drawing/2014/main" id="{2CA95E42-BB1B-46BF-8E22-CA9F7D2C88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05B176-27E1-4CC0-9B90-79047C5FE214}"/>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186107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5ED7-EC58-43B7-B599-835B700099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37F97-54BF-4477-AB3E-E57CA5A124CF}"/>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4" name="Footer Placeholder 3">
            <a:extLst>
              <a:ext uri="{FF2B5EF4-FFF2-40B4-BE49-F238E27FC236}">
                <a16:creationId xmlns:a16="http://schemas.microsoft.com/office/drawing/2014/main" id="{5CF45B38-E2AB-433E-BD4F-DF2E435178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A42F5D-0541-4B60-94D4-75FBD4015A0C}"/>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31510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91B34-2A36-4A1F-A8F3-05FB13333A43}"/>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3" name="Footer Placeholder 2">
            <a:extLst>
              <a:ext uri="{FF2B5EF4-FFF2-40B4-BE49-F238E27FC236}">
                <a16:creationId xmlns:a16="http://schemas.microsoft.com/office/drawing/2014/main" id="{0F7A38E7-6D52-46BA-BA52-3F154B9753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D10F6B-00DC-48B8-A89A-9D2C7542024A}"/>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57305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AB91-4B66-48AE-BD11-09BCF974A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63335B-2E06-4381-B3D6-0CD323D41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7448AC-F614-484B-A38B-8EE0189C1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07286-F109-47BC-9C3D-C0D5E4940762}"/>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6" name="Footer Placeholder 5">
            <a:extLst>
              <a:ext uri="{FF2B5EF4-FFF2-40B4-BE49-F238E27FC236}">
                <a16:creationId xmlns:a16="http://schemas.microsoft.com/office/drawing/2014/main" id="{103E30F1-584D-47B4-922B-7043C3FFB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98EA3B-AFE0-4018-8E6A-69AD0DAEA6F4}"/>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46274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BC6D-5CEE-4FB5-A5C9-92A8DA9770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844E96-83F5-430E-A1E1-38BB8E8BD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BA3BD4-5626-4C5C-92DF-34E05FC2A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6CAA1-85A9-453F-A43F-9859A342015E}"/>
              </a:ext>
            </a:extLst>
          </p:cNvPr>
          <p:cNvSpPr>
            <a:spLocks noGrp="1"/>
          </p:cNvSpPr>
          <p:nvPr>
            <p:ph type="dt" sz="half" idx="10"/>
          </p:nvPr>
        </p:nvSpPr>
        <p:spPr/>
        <p:txBody>
          <a:bodyPr/>
          <a:lstStyle/>
          <a:p>
            <a:fld id="{B48060B5-909E-40F0-96FD-3F896979A855}" type="datetimeFigureOut">
              <a:rPr lang="en-GB" smtClean="0"/>
              <a:t>29/06/2021</a:t>
            </a:fld>
            <a:endParaRPr lang="en-GB"/>
          </a:p>
        </p:txBody>
      </p:sp>
      <p:sp>
        <p:nvSpPr>
          <p:cNvPr id="6" name="Footer Placeholder 5">
            <a:extLst>
              <a:ext uri="{FF2B5EF4-FFF2-40B4-BE49-F238E27FC236}">
                <a16:creationId xmlns:a16="http://schemas.microsoft.com/office/drawing/2014/main" id="{13CE0A41-2B8D-4E90-9E49-CF1A176B06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8EDB1B-B771-4B5F-B9C6-B8264DBF04B9}"/>
              </a:ext>
            </a:extLst>
          </p:cNvPr>
          <p:cNvSpPr>
            <a:spLocks noGrp="1"/>
          </p:cNvSpPr>
          <p:nvPr>
            <p:ph type="sldNum" sz="quarter" idx="12"/>
          </p:nvPr>
        </p:nvSpPr>
        <p:spPr/>
        <p:txBody>
          <a:bodyPr/>
          <a:lstStyle/>
          <a:p>
            <a:fld id="{DAF29E41-D745-4945-937C-E8A89C9F7A92}" type="slidenum">
              <a:rPr lang="en-GB" smtClean="0"/>
              <a:t>‹#›</a:t>
            </a:fld>
            <a:endParaRPr lang="en-GB"/>
          </a:p>
        </p:txBody>
      </p:sp>
    </p:spTree>
    <p:extLst>
      <p:ext uri="{BB962C8B-B14F-4D97-AF65-F5344CB8AC3E}">
        <p14:creationId xmlns:p14="http://schemas.microsoft.com/office/powerpoint/2010/main" val="122042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4ADAE-983F-46A0-9F95-E34E1869D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DFFE11-95C0-430D-9C66-170E190B1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1F8CF-F9E9-46E0-8BEF-0B1D25D93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060B5-909E-40F0-96FD-3F896979A855}" type="datetimeFigureOut">
              <a:rPr lang="en-GB" smtClean="0"/>
              <a:t>29/06/2021</a:t>
            </a:fld>
            <a:endParaRPr lang="en-GB"/>
          </a:p>
        </p:txBody>
      </p:sp>
      <p:sp>
        <p:nvSpPr>
          <p:cNvPr id="5" name="Footer Placeholder 4">
            <a:extLst>
              <a:ext uri="{FF2B5EF4-FFF2-40B4-BE49-F238E27FC236}">
                <a16:creationId xmlns:a16="http://schemas.microsoft.com/office/drawing/2014/main" id="{F400C2B6-4252-4863-9AEB-AEDDE749D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0DBC5F-FC7C-4C59-B913-96D11864D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29E41-D745-4945-937C-E8A89C9F7A92}" type="slidenum">
              <a:rPr lang="en-GB" smtClean="0"/>
              <a:t>‹#›</a:t>
            </a:fld>
            <a:endParaRPr lang="en-GB"/>
          </a:p>
        </p:txBody>
      </p:sp>
    </p:spTree>
    <p:extLst>
      <p:ext uri="{BB962C8B-B14F-4D97-AF65-F5344CB8AC3E}">
        <p14:creationId xmlns:p14="http://schemas.microsoft.com/office/powerpoint/2010/main" val="3655944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crumguides.org/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rojectmanagers.org/courses/nexus-course/" TargetMode="External"/><Relationship Id="rId2" Type="http://schemas.openxmlformats.org/officeDocument/2006/relationships/hyperlink" Target="https://www.scrum.org/resources/nexus-gui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demy.com/course/sps-tm-scaled-professional-scrum-tm-nexus-tm-practice-tests/?utm_source=adwords&amp;utm_medium=udemyads&amp;utm_campaign=Webindex_Catchall_la.EN_cc.UK&amp;utm_term=_._ag_114213220700_._ad_480613943692_._kw__._de_c_._dm__._pl__._ti_dsa-841699838103_._li_1006965_._pd__._&amp;matchtype=b&amp;gclid=Cj0KCQjwi7yCBhDJARIsAMWFScNV_L7sCGfp4qc490QyMWiVLoFHySg2WiDGq2jpi5vJ5BBUOWzwqaYaAphPEALw_wc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person, sky, group&#10;&#10;Description automatically generated">
            <a:extLst>
              <a:ext uri="{FF2B5EF4-FFF2-40B4-BE49-F238E27FC236}">
                <a16:creationId xmlns:a16="http://schemas.microsoft.com/office/drawing/2014/main" id="{073DA5AF-CCD1-41A4-B979-51A4348BD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6" name="Rectangle 5">
            <a:extLst>
              <a:ext uri="{FF2B5EF4-FFF2-40B4-BE49-F238E27FC236}">
                <a16:creationId xmlns:a16="http://schemas.microsoft.com/office/drawing/2014/main" id="{41BE011C-0E18-4F93-B035-15D77FEA89D1}"/>
              </a:ext>
            </a:extLst>
          </p:cNvPr>
          <p:cNvSpPr/>
          <p:nvPr/>
        </p:nvSpPr>
        <p:spPr>
          <a:xfrm>
            <a:off x="420624" y="1856232"/>
            <a:ext cx="8083296" cy="2642616"/>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4CE36DC-0712-4CAF-810B-286D4404C959}"/>
              </a:ext>
            </a:extLst>
          </p:cNvPr>
          <p:cNvSpPr txBox="1"/>
          <p:nvPr/>
        </p:nvSpPr>
        <p:spPr>
          <a:xfrm>
            <a:off x="1042416" y="2116300"/>
            <a:ext cx="6839712" cy="2308324"/>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Scrum, scaling Scrum with Nexus &amp; the SPS exam</a:t>
            </a:r>
          </a:p>
        </p:txBody>
      </p:sp>
      <p:sp>
        <p:nvSpPr>
          <p:cNvPr id="8" name="TextBox 7">
            <a:extLst>
              <a:ext uri="{FF2B5EF4-FFF2-40B4-BE49-F238E27FC236}">
                <a16:creationId xmlns:a16="http://schemas.microsoft.com/office/drawing/2014/main" id="{0FBFF9AC-38E3-4A94-A562-F5E2571B6C70}"/>
              </a:ext>
            </a:extLst>
          </p:cNvPr>
          <p:cNvSpPr txBox="1"/>
          <p:nvPr/>
        </p:nvSpPr>
        <p:spPr>
          <a:xfrm>
            <a:off x="539496" y="4843289"/>
            <a:ext cx="6839712" cy="276999"/>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Getting through it efficiently </a:t>
            </a:r>
          </a:p>
        </p:txBody>
      </p:sp>
      <p:sp>
        <p:nvSpPr>
          <p:cNvPr id="9" name="TextBox 8">
            <a:extLst>
              <a:ext uri="{FF2B5EF4-FFF2-40B4-BE49-F238E27FC236}">
                <a16:creationId xmlns:a16="http://schemas.microsoft.com/office/drawing/2014/main" id="{A8DEAF0B-7113-45F2-9DC1-53C6FF119747}"/>
              </a:ext>
            </a:extLst>
          </p:cNvPr>
          <p:cNvSpPr txBox="1"/>
          <p:nvPr/>
        </p:nvSpPr>
        <p:spPr>
          <a:xfrm>
            <a:off x="6693408" y="4843288"/>
            <a:ext cx="6220968" cy="276999"/>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Mario De’Cristofano</a:t>
            </a:r>
          </a:p>
        </p:txBody>
      </p:sp>
      <p:sp>
        <p:nvSpPr>
          <p:cNvPr id="10" name="Rectangle 9">
            <a:extLst>
              <a:ext uri="{FF2B5EF4-FFF2-40B4-BE49-F238E27FC236}">
                <a16:creationId xmlns:a16="http://schemas.microsoft.com/office/drawing/2014/main" id="{9F498908-E35A-45D1-AACB-ED7BF56DAED3}"/>
              </a:ext>
            </a:extLst>
          </p:cNvPr>
          <p:cNvSpPr/>
          <p:nvPr/>
        </p:nvSpPr>
        <p:spPr>
          <a:xfrm>
            <a:off x="420624" y="4737949"/>
            <a:ext cx="8083296" cy="487680"/>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052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F0CD9110-43DA-4280-B0B6-21B48DAA8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9374" y="-2240280"/>
            <a:ext cx="25561010" cy="17218536"/>
          </a:xfrm>
          <a:prstGeom prst="rect">
            <a:avLst/>
          </a:prstGeom>
        </p:spPr>
      </p:pic>
      <p:sp>
        <p:nvSpPr>
          <p:cNvPr id="11" name="Rectangle 10">
            <a:extLst>
              <a:ext uri="{FF2B5EF4-FFF2-40B4-BE49-F238E27FC236}">
                <a16:creationId xmlns:a16="http://schemas.microsoft.com/office/drawing/2014/main" id="{CB9AC7C8-5154-4B4B-9E7B-15DBC9A232CE}"/>
              </a:ext>
            </a:extLst>
          </p:cNvPr>
          <p:cNvSpPr/>
          <p:nvPr/>
        </p:nvSpPr>
        <p:spPr>
          <a:xfrm>
            <a:off x="-189738" y="4617949"/>
            <a:ext cx="6565392" cy="1215078"/>
          </a:xfrm>
          <a:prstGeom prst="rect">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9D5FE00-5E8C-4844-B260-59E55498A197}"/>
              </a:ext>
            </a:extLst>
          </p:cNvPr>
          <p:cNvSpPr/>
          <p:nvPr/>
        </p:nvSpPr>
        <p:spPr>
          <a:xfrm>
            <a:off x="6519672" y="609610"/>
            <a:ext cx="6565392" cy="5223417"/>
          </a:xfrm>
          <a:prstGeom prst="rect">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AFBDDF-B07A-4817-9590-74CB28B8A3AD}"/>
              </a:ext>
            </a:extLst>
          </p:cNvPr>
          <p:cNvSpPr txBox="1"/>
          <p:nvPr/>
        </p:nvSpPr>
        <p:spPr>
          <a:xfrm>
            <a:off x="7040880" y="914541"/>
            <a:ext cx="4416552" cy="2308324"/>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The Nexus Sprint review &amp; Retrospective</a:t>
            </a:r>
          </a:p>
          <a:p>
            <a:endParaRPr lang="en-GB" sz="48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2A98F6-FC47-4B8E-8C6B-96921453D44D}"/>
              </a:ext>
            </a:extLst>
          </p:cNvPr>
          <p:cNvSpPr txBox="1"/>
          <p:nvPr/>
        </p:nvSpPr>
        <p:spPr>
          <a:xfrm>
            <a:off x="7040880" y="2619361"/>
            <a:ext cx="3383280" cy="2769989"/>
          </a:xfrm>
          <a:prstGeom prst="rect">
            <a:avLst/>
          </a:prstGeom>
          <a:noFill/>
        </p:spPr>
        <p:txBody>
          <a:bodyPr wrap="square" rtlCol="0">
            <a:spAutoFit/>
          </a:bodyPr>
          <a:lstStyle/>
          <a:p>
            <a:r>
              <a:rPr lang="en-GB" b="1" dirty="0">
                <a:solidFill>
                  <a:schemeClr val="accent4">
                    <a:lumMod val="60000"/>
                    <a:lumOff val="40000"/>
                  </a:schemeClr>
                </a:solidFill>
                <a:latin typeface="Arial" panose="020B0604020202020204" pitchFamily="34" charset="0"/>
                <a:cs typeface="Arial" panose="020B0604020202020204" pitchFamily="34" charset="0"/>
              </a:rPr>
              <a:t>The sprint review held at the end of the sprint (dur) helps to provide feedback on the done integrated increment that the Nexus has built over the sprint, &amp; determines future adaptations.</a:t>
            </a:r>
          </a:p>
          <a:p>
            <a:endParaRPr lang="en-GB" sz="48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9E5F14C-EE7E-413F-B5D9-7FE60FFC2653}"/>
              </a:ext>
            </a:extLst>
          </p:cNvPr>
          <p:cNvSpPr txBox="1"/>
          <p:nvPr/>
        </p:nvSpPr>
        <p:spPr>
          <a:xfrm>
            <a:off x="777240" y="4809990"/>
            <a:ext cx="4882896"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The purpose of the Nexus Sprint retrospective is to holistically look at what more can be done to improve integration, or maybe how the last sprint went or even how the individuals are </a:t>
            </a:r>
            <a:r>
              <a:rPr lang="en-GB" sz="1200" b="1" dirty="0" err="1">
                <a:solidFill>
                  <a:schemeClr val="bg1"/>
                </a:solidFill>
                <a:latin typeface="Arial" panose="020B0604020202020204" pitchFamily="34" charset="0"/>
                <a:cs typeface="Arial" panose="020B0604020202020204" pitchFamily="34" charset="0"/>
              </a:rPr>
              <a:t>formin</a:t>
            </a:r>
            <a:r>
              <a:rPr lang="en-GB" sz="1200" b="1" dirty="0">
                <a:solidFill>
                  <a:schemeClr val="bg1"/>
                </a:solidFill>
                <a:latin typeface="Arial" panose="020B0604020202020204" pitchFamily="34" charset="0"/>
                <a:cs typeface="Arial" panose="020B0604020202020204" pitchFamily="34" charset="0"/>
              </a:rPr>
              <a:t>’ </a:t>
            </a:r>
            <a:r>
              <a:rPr lang="en-GB" sz="1200" b="1" dirty="0" err="1">
                <a:solidFill>
                  <a:schemeClr val="bg1"/>
                </a:solidFill>
                <a:latin typeface="Arial" panose="020B0604020202020204" pitchFamily="34" charset="0"/>
                <a:cs typeface="Arial" panose="020B0604020202020204" pitchFamily="34" charset="0"/>
              </a:rPr>
              <a:t>stormin</a:t>
            </a:r>
            <a:r>
              <a:rPr lang="en-GB" sz="1200" b="1" dirty="0">
                <a:solidFill>
                  <a:schemeClr val="bg1"/>
                </a:solidFill>
                <a:latin typeface="Arial" panose="020B0604020202020204" pitchFamily="34" charset="0"/>
                <a:cs typeface="Arial" panose="020B0604020202020204" pitchFamily="34" charset="0"/>
              </a:rPr>
              <a:t>’ </a:t>
            </a:r>
            <a:r>
              <a:rPr lang="en-GB" sz="1200" b="1" dirty="0" err="1">
                <a:solidFill>
                  <a:schemeClr val="bg1"/>
                </a:solidFill>
                <a:latin typeface="Arial" panose="020B0604020202020204" pitchFamily="34" charset="0"/>
                <a:cs typeface="Arial" panose="020B0604020202020204" pitchFamily="34" charset="0"/>
              </a:rPr>
              <a:t>normin</a:t>
            </a:r>
            <a:r>
              <a:rPr lang="en-GB" sz="1200" b="1" dirty="0">
                <a:solidFill>
                  <a:schemeClr val="bg1"/>
                </a:solidFill>
                <a:latin typeface="Arial" panose="020B0604020202020204" pitchFamily="34" charset="0"/>
                <a:cs typeface="Arial" panose="020B0604020202020204" pitchFamily="34" charset="0"/>
              </a:rPr>
              <a:t>’ etc.</a:t>
            </a:r>
          </a:p>
        </p:txBody>
      </p:sp>
    </p:spTree>
    <p:extLst>
      <p:ext uri="{BB962C8B-B14F-4D97-AF65-F5344CB8AC3E}">
        <p14:creationId xmlns:p14="http://schemas.microsoft.com/office/powerpoint/2010/main" val="40421363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fresh, several&#10;&#10;Description automatically generated">
            <a:extLst>
              <a:ext uri="{FF2B5EF4-FFF2-40B4-BE49-F238E27FC236}">
                <a16:creationId xmlns:a16="http://schemas.microsoft.com/office/drawing/2014/main" id="{98B8C4D0-CF8A-4A65-B3E4-122274EA0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 y="-438912"/>
            <a:ext cx="12272772" cy="8181848"/>
          </a:xfrm>
          <a:prstGeom prst="rect">
            <a:avLst/>
          </a:prstGeom>
        </p:spPr>
      </p:pic>
      <p:sp>
        <p:nvSpPr>
          <p:cNvPr id="6" name="Rectangle 5">
            <a:extLst>
              <a:ext uri="{FF2B5EF4-FFF2-40B4-BE49-F238E27FC236}">
                <a16:creationId xmlns:a16="http://schemas.microsoft.com/office/drawing/2014/main" id="{FEA91DDF-223A-4757-8071-37AD02B5C916}"/>
              </a:ext>
            </a:extLst>
          </p:cNvPr>
          <p:cNvSpPr/>
          <p:nvPr/>
        </p:nvSpPr>
        <p:spPr>
          <a:xfrm>
            <a:off x="420624" y="1856232"/>
            <a:ext cx="8083296" cy="2068997"/>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DF524E3-1B32-4C36-B673-5E9ED9B6C0D3}"/>
              </a:ext>
            </a:extLst>
          </p:cNvPr>
          <p:cNvSpPr txBox="1"/>
          <p:nvPr/>
        </p:nvSpPr>
        <p:spPr>
          <a:xfrm>
            <a:off x="1042416" y="2116300"/>
            <a:ext cx="6839712" cy="1569660"/>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Ingredients for the exam</a:t>
            </a:r>
          </a:p>
        </p:txBody>
      </p:sp>
    </p:spTree>
    <p:extLst>
      <p:ext uri="{BB962C8B-B14F-4D97-AF65-F5344CB8AC3E}">
        <p14:creationId xmlns:p14="http://schemas.microsoft.com/office/powerpoint/2010/main" val="24386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EE7EB8-AC93-425D-82BF-EC8592BA6429}"/>
              </a:ext>
            </a:extLst>
          </p:cNvPr>
          <p:cNvSpPr txBox="1"/>
          <p:nvPr/>
        </p:nvSpPr>
        <p:spPr>
          <a:xfrm>
            <a:off x="961644" y="2162020"/>
            <a:ext cx="10268712" cy="2308324"/>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Read the 20 odd page Scrum guide </a:t>
            </a:r>
            <a:r>
              <a:rPr lang="en-GB" sz="4800" b="1" dirty="0">
                <a:latin typeface="Arial" panose="020B0604020202020204" pitchFamily="34" charset="0"/>
                <a:cs typeface="Arial" panose="020B0604020202020204" pitchFamily="34" charset="0"/>
                <a:hlinkClick r:id="rId2"/>
              </a:rPr>
              <a:t>here</a:t>
            </a:r>
            <a:r>
              <a:rPr lang="en-GB" sz="4800" b="1" dirty="0">
                <a:latin typeface="Arial" panose="020B0604020202020204" pitchFamily="34" charset="0"/>
                <a:cs typeface="Arial" panose="020B0604020202020204" pitchFamily="34" charset="0"/>
              </a:rPr>
              <a:t>.</a:t>
            </a:r>
          </a:p>
          <a:p>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62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EE7EB8-AC93-425D-82BF-EC8592BA6429}"/>
              </a:ext>
            </a:extLst>
          </p:cNvPr>
          <p:cNvSpPr txBox="1"/>
          <p:nvPr/>
        </p:nvSpPr>
        <p:spPr>
          <a:xfrm>
            <a:off x="1053084" y="1147036"/>
            <a:ext cx="10268712" cy="1569660"/>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Then read the Nexus guide </a:t>
            </a:r>
            <a:r>
              <a:rPr lang="en-GB" sz="4800" b="1" dirty="0">
                <a:latin typeface="Arial" panose="020B0604020202020204" pitchFamily="34" charset="0"/>
                <a:cs typeface="Arial" panose="020B0604020202020204" pitchFamily="34" charset="0"/>
                <a:hlinkClick r:id="rId2"/>
              </a:rPr>
              <a:t>here</a:t>
            </a:r>
            <a:r>
              <a:rPr lang="en-GB" sz="4800" b="1" dirty="0">
                <a:latin typeface="Arial" panose="020B0604020202020204" pitchFamily="34" charset="0"/>
                <a:cs typeface="Arial" panose="020B0604020202020204" pitchFamily="34" charset="0"/>
              </a:rPr>
              <a:t>.</a:t>
            </a:r>
          </a:p>
          <a:p>
            <a:endParaRPr lang="en-GB" sz="48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6FFDF8B-8281-443B-BEE0-5A2E217C2AE2}"/>
              </a:ext>
            </a:extLst>
          </p:cNvPr>
          <p:cNvSpPr txBox="1"/>
          <p:nvPr/>
        </p:nvSpPr>
        <p:spPr>
          <a:xfrm>
            <a:off x="1053084" y="2881348"/>
            <a:ext cx="10268712" cy="2308324"/>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This video is good, so watch this</a:t>
            </a:r>
          </a:p>
          <a:p>
            <a:r>
              <a:rPr lang="en-GB" sz="4800" b="1" dirty="0">
                <a:latin typeface="Arial" panose="020B0604020202020204" pitchFamily="34" charset="0"/>
                <a:cs typeface="Arial" panose="020B0604020202020204" pitchFamily="34" charset="0"/>
                <a:hlinkClick r:id="rId3"/>
              </a:rPr>
              <a:t>Here</a:t>
            </a:r>
            <a:r>
              <a:rPr lang="en-GB" sz="4800" b="1" dirty="0">
                <a:latin typeface="Arial" panose="020B0604020202020204" pitchFamily="34" charset="0"/>
                <a:cs typeface="Arial" panose="020B0604020202020204" pitchFamily="34" charset="0"/>
              </a:rPr>
              <a:t>.</a:t>
            </a:r>
          </a:p>
          <a:p>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92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EE7EB8-AC93-425D-82BF-EC8592BA6429}"/>
              </a:ext>
            </a:extLst>
          </p:cNvPr>
          <p:cNvSpPr txBox="1"/>
          <p:nvPr/>
        </p:nvSpPr>
        <p:spPr>
          <a:xfrm>
            <a:off x="1299972" y="2644170"/>
            <a:ext cx="10268712" cy="1569660"/>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Now buy this Udemy course </a:t>
            </a:r>
            <a:r>
              <a:rPr lang="en-GB" sz="4800" b="1" dirty="0">
                <a:latin typeface="Arial" panose="020B0604020202020204" pitchFamily="34" charset="0"/>
                <a:cs typeface="Arial" panose="020B0604020202020204" pitchFamily="34" charset="0"/>
                <a:hlinkClick r:id="rId2"/>
              </a:rPr>
              <a:t>here</a:t>
            </a:r>
            <a:r>
              <a:rPr lang="en-GB" sz="4800" b="1" dirty="0">
                <a:latin typeface="Arial" panose="020B0604020202020204" pitchFamily="34" charset="0"/>
                <a:cs typeface="Arial" panose="020B0604020202020204" pitchFamily="34" charset="0"/>
              </a:rPr>
              <a:t>.</a:t>
            </a:r>
          </a:p>
          <a:p>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03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94E63C-D425-4E24-B1B0-B6B710A7CE18}"/>
              </a:ext>
            </a:extLst>
          </p:cNvPr>
          <p:cNvSpPr txBox="1"/>
          <p:nvPr/>
        </p:nvSpPr>
        <p:spPr>
          <a:xfrm>
            <a:off x="1280160" y="1723108"/>
            <a:ext cx="10268712" cy="3785652"/>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I want to provide for my own teams a track of sensible low-effort learning to get through the SPS exam.</a:t>
            </a:r>
          </a:p>
          <a:p>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15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C02784-2DF1-439F-8B29-6F74E19C5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620" y="3196427"/>
            <a:ext cx="1981477" cy="2391109"/>
          </a:xfrm>
          <a:prstGeom prst="rect">
            <a:avLst/>
          </a:prstGeom>
        </p:spPr>
      </p:pic>
      <p:pic>
        <p:nvPicPr>
          <p:cNvPr id="5" name="Picture 4">
            <a:extLst>
              <a:ext uri="{FF2B5EF4-FFF2-40B4-BE49-F238E27FC236}">
                <a16:creationId xmlns:a16="http://schemas.microsoft.com/office/drawing/2014/main" id="{8529B56E-4E3E-4970-9286-D246C8529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828" y="3340076"/>
            <a:ext cx="1363526" cy="2211572"/>
          </a:xfrm>
          <a:prstGeom prst="rect">
            <a:avLst/>
          </a:prstGeom>
        </p:spPr>
      </p:pic>
      <p:pic>
        <p:nvPicPr>
          <p:cNvPr id="6" name="Picture 5">
            <a:extLst>
              <a:ext uri="{FF2B5EF4-FFF2-40B4-BE49-F238E27FC236}">
                <a16:creationId xmlns:a16="http://schemas.microsoft.com/office/drawing/2014/main" id="{A795C947-3E1A-49D7-A309-A6B68D528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399" y="4055515"/>
            <a:ext cx="2305372" cy="1867161"/>
          </a:xfrm>
          <a:prstGeom prst="rect">
            <a:avLst/>
          </a:prstGeom>
        </p:spPr>
      </p:pic>
      <p:pic>
        <p:nvPicPr>
          <p:cNvPr id="7" name="Picture 6" descr="A close up of a logo&#10;&#10;Description automatically generated">
            <a:extLst>
              <a:ext uri="{FF2B5EF4-FFF2-40B4-BE49-F238E27FC236}">
                <a16:creationId xmlns:a16="http://schemas.microsoft.com/office/drawing/2014/main" id="{7B8C8514-EA86-4B0E-8E38-ECB779C94D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998" y="1764023"/>
            <a:ext cx="1439476" cy="1131016"/>
          </a:xfrm>
          <a:prstGeom prst="rect">
            <a:avLst/>
          </a:prstGeom>
        </p:spPr>
      </p:pic>
      <p:pic>
        <p:nvPicPr>
          <p:cNvPr id="8" name="Picture 7">
            <a:extLst>
              <a:ext uri="{FF2B5EF4-FFF2-40B4-BE49-F238E27FC236}">
                <a16:creationId xmlns:a16="http://schemas.microsoft.com/office/drawing/2014/main" id="{BED35AFB-C87A-4BC1-A303-7BF4A341D2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262" y="4484201"/>
            <a:ext cx="1343212" cy="1009791"/>
          </a:xfrm>
          <a:prstGeom prst="rect">
            <a:avLst/>
          </a:prstGeom>
        </p:spPr>
      </p:pic>
      <p:pic>
        <p:nvPicPr>
          <p:cNvPr id="9" name="Picture 8" descr="A close up of a sign&#10;&#10;Description automatically generated">
            <a:extLst>
              <a:ext uri="{FF2B5EF4-FFF2-40B4-BE49-F238E27FC236}">
                <a16:creationId xmlns:a16="http://schemas.microsoft.com/office/drawing/2014/main" id="{45D64793-C848-4A34-87C3-F975658553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9527" y="2768440"/>
            <a:ext cx="2852590" cy="2725552"/>
          </a:xfrm>
          <a:prstGeom prst="rect">
            <a:avLst/>
          </a:prstGeom>
        </p:spPr>
      </p:pic>
      <p:pic>
        <p:nvPicPr>
          <p:cNvPr id="10" name="Picture 9">
            <a:extLst>
              <a:ext uri="{FF2B5EF4-FFF2-40B4-BE49-F238E27FC236}">
                <a16:creationId xmlns:a16="http://schemas.microsoft.com/office/drawing/2014/main" id="{1A198581-82AA-41DA-AE42-6D4C78E70C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7419" y="1491214"/>
            <a:ext cx="2619741" cy="1705213"/>
          </a:xfrm>
          <a:prstGeom prst="rect">
            <a:avLst/>
          </a:prstGeom>
        </p:spPr>
      </p:pic>
      <p:grpSp>
        <p:nvGrpSpPr>
          <p:cNvPr id="11" name="Group 10">
            <a:extLst>
              <a:ext uri="{FF2B5EF4-FFF2-40B4-BE49-F238E27FC236}">
                <a16:creationId xmlns:a16="http://schemas.microsoft.com/office/drawing/2014/main" id="{9467432D-835A-4EA5-B9D4-7F3DBD132C86}"/>
              </a:ext>
            </a:extLst>
          </p:cNvPr>
          <p:cNvGrpSpPr/>
          <p:nvPr/>
        </p:nvGrpSpPr>
        <p:grpSpPr>
          <a:xfrm>
            <a:off x="9220983" y="3066175"/>
            <a:ext cx="1922249" cy="881417"/>
            <a:chOff x="9648264" y="1517987"/>
            <a:chExt cx="1922249" cy="881417"/>
          </a:xfrm>
        </p:grpSpPr>
        <p:pic>
          <p:nvPicPr>
            <p:cNvPr id="12" name="Picture 11">
              <a:extLst>
                <a:ext uri="{FF2B5EF4-FFF2-40B4-BE49-F238E27FC236}">
                  <a16:creationId xmlns:a16="http://schemas.microsoft.com/office/drawing/2014/main" id="{07C6D4C1-4F8F-4208-9A6E-C3E48BDBAB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48264" y="1542146"/>
              <a:ext cx="593487" cy="857258"/>
            </a:xfrm>
            <a:prstGeom prst="rect">
              <a:avLst/>
            </a:prstGeom>
          </p:spPr>
        </p:pic>
        <p:pic>
          <p:nvPicPr>
            <p:cNvPr id="13" name="Picture 12">
              <a:extLst>
                <a:ext uri="{FF2B5EF4-FFF2-40B4-BE49-F238E27FC236}">
                  <a16:creationId xmlns:a16="http://schemas.microsoft.com/office/drawing/2014/main" id="{F7F5B79E-C8C5-4C47-9FAB-56E04DBE2F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5890" y="1542146"/>
              <a:ext cx="593487" cy="857258"/>
            </a:xfrm>
            <a:prstGeom prst="rect">
              <a:avLst/>
            </a:prstGeom>
          </p:spPr>
        </p:pic>
        <p:pic>
          <p:nvPicPr>
            <p:cNvPr id="14" name="Picture 13">
              <a:extLst>
                <a:ext uri="{FF2B5EF4-FFF2-40B4-BE49-F238E27FC236}">
                  <a16:creationId xmlns:a16="http://schemas.microsoft.com/office/drawing/2014/main" id="{CAA77A33-4D94-41DA-98AE-0EE3F55AB2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47476" y="1517987"/>
              <a:ext cx="593487" cy="857258"/>
            </a:xfrm>
            <a:prstGeom prst="rect">
              <a:avLst/>
            </a:prstGeom>
          </p:spPr>
        </p:pic>
        <p:pic>
          <p:nvPicPr>
            <p:cNvPr id="15" name="Picture 14">
              <a:extLst>
                <a:ext uri="{FF2B5EF4-FFF2-40B4-BE49-F238E27FC236}">
                  <a16:creationId xmlns:a16="http://schemas.microsoft.com/office/drawing/2014/main" id="{7EC4B1E3-DD38-485A-9D58-ADBADA1624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7026" y="1517987"/>
              <a:ext cx="593487" cy="857258"/>
            </a:xfrm>
            <a:prstGeom prst="rect">
              <a:avLst/>
            </a:prstGeom>
          </p:spPr>
        </p:pic>
      </p:grpSp>
      <p:sp>
        <p:nvSpPr>
          <p:cNvPr id="16" name="TextBox 15">
            <a:extLst>
              <a:ext uri="{FF2B5EF4-FFF2-40B4-BE49-F238E27FC236}">
                <a16:creationId xmlns:a16="http://schemas.microsoft.com/office/drawing/2014/main" id="{E3761D9B-1E57-498B-B84E-656204B571CC}"/>
              </a:ext>
            </a:extLst>
          </p:cNvPr>
          <p:cNvSpPr txBox="1"/>
          <p:nvPr/>
        </p:nvSpPr>
        <p:spPr>
          <a:xfrm>
            <a:off x="448056" y="170035"/>
            <a:ext cx="10268712" cy="1569660"/>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Broadly, this is Scrum</a:t>
            </a:r>
          </a:p>
          <a:p>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15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94E63C-D425-4E24-B1B0-B6B710A7CE18}"/>
              </a:ext>
            </a:extLst>
          </p:cNvPr>
          <p:cNvSpPr txBox="1"/>
          <p:nvPr/>
        </p:nvSpPr>
        <p:spPr>
          <a:xfrm>
            <a:off x="961644" y="1275052"/>
            <a:ext cx="10268712" cy="4524315"/>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Nexus adds additional rigour to Scrum to allow many Scrum teams to work effectively, integrate tightly &amp; delivery more value.</a:t>
            </a:r>
          </a:p>
          <a:p>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70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37403A5-A82F-418F-956A-F5C338DC3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534"/>
            <a:ext cx="12192000" cy="5720932"/>
          </a:xfrm>
          <a:prstGeom prst="rect">
            <a:avLst/>
          </a:prstGeom>
        </p:spPr>
      </p:pic>
      <p:sp>
        <p:nvSpPr>
          <p:cNvPr id="6" name="TextBox 5">
            <a:extLst>
              <a:ext uri="{FF2B5EF4-FFF2-40B4-BE49-F238E27FC236}">
                <a16:creationId xmlns:a16="http://schemas.microsoft.com/office/drawing/2014/main" id="{AC61F8A1-80CC-4AC0-A117-C79C51300E56}"/>
              </a:ext>
            </a:extLst>
          </p:cNvPr>
          <p:cNvSpPr txBox="1"/>
          <p:nvPr/>
        </p:nvSpPr>
        <p:spPr>
          <a:xfrm>
            <a:off x="448056" y="170035"/>
            <a:ext cx="10268712" cy="1569660"/>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Broadly, this Nexus</a:t>
            </a:r>
          </a:p>
          <a:p>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80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F0CD9110-43DA-4280-B0B6-21B48DAA8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066" y="-1583472"/>
            <a:ext cx="26234448" cy="17493130"/>
          </a:xfrm>
          <a:prstGeom prst="rect">
            <a:avLst/>
          </a:prstGeom>
        </p:spPr>
      </p:pic>
      <p:sp>
        <p:nvSpPr>
          <p:cNvPr id="6" name="Rectangle 5">
            <a:extLst>
              <a:ext uri="{FF2B5EF4-FFF2-40B4-BE49-F238E27FC236}">
                <a16:creationId xmlns:a16="http://schemas.microsoft.com/office/drawing/2014/main" id="{99D5FE00-5E8C-4844-B260-59E55498A197}"/>
              </a:ext>
            </a:extLst>
          </p:cNvPr>
          <p:cNvSpPr/>
          <p:nvPr/>
        </p:nvSpPr>
        <p:spPr>
          <a:xfrm>
            <a:off x="3803904" y="932688"/>
            <a:ext cx="9235440" cy="4864608"/>
          </a:xfrm>
          <a:prstGeom prst="rect">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AFBDDF-B07A-4817-9590-74CB28B8A3AD}"/>
              </a:ext>
            </a:extLst>
          </p:cNvPr>
          <p:cNvSpPr txBox="1"/>
          <p:nvPr/>
        </p:nvSpPr>
        <p:spPr>
          <a:xfrm>
            <a:off x="4142232" y="1165324"/>
            <a:ext cx="4416552" cy="3293209"/>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The product backlog is still the same as in Scrum. Co-ordinated &amp; run by a Product Owner.</a:t>
            </a:r>
          </a:p>
          <a:p>
            <a:endParaRPr lang="en-GB" sz="48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2A98F6-FC47-4B8E-8C6B-96921453D44D}"/>
              </a:ext>
            </a:extLst>
          </p:cNvPr>
          <p:cNvSpPr txBox="1"/>
          <p:nvPr/>
        </p:nvSpPr>
        <p:spPr>
          <a:xfrm>
            <a:off x="4142232" y="3973688"/>
            <a:ext cx="4416552" cy="1384995"/>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Tasks are prioritised &amp; estimated in the same manner as has always been. </a:t>
            </a:r>
          </a:p>
          <a:p>
            <a:endParaRPr lang="en-GB"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4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F0CD9110-43DA-4280-B0B6-21B48DAA8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224" y="-2821253"/>
            <a:ext cx="26234448" cy="17493130"/>
          </a:xfrm>
          <a:prstGeom prst="rect">
            <a:avLst/>
          </a:prstGeom>
        </p:spPr>
      </p:pic>
      <p:sp>
        <p:nvSpPr>
          <p:cNvPr id="6" name="Rectangle 5">
            <a:extLst>
              <a:ext uri="{FF2B5EF4-FFF2-40B4-BE49-F238E27FC236}">
                <a16:creationId xmlns:a16="http://schemas.microsoft.com/office/drawing/2014/main" id="{99D5FE00-5E8C-4844-B260-59E55498A197}"/>
              </a:ext>
            </a:extLst>
          </p:cNvPr>
          <p:cNvSpPr/>
          <p:nvPr/>
        </p:nvSpPr>
        <p:spPr>
          <a:xfrm>
            <a:off x="3803904" y="932688"/>
            <a:ext cx="9235440" cy="4864608"/>
          </a:xfrm>
          <a:prstGeom prst="rect">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AFBDDF-B07A-4817-9590-74CB28B8A3AD}"/>
              </a:ext>
            </a:extLst>
          </p:cNvPr>
          <p:cNvSpPr txBox="1"/>
          <p:nvPr/>
        </p:nvSpPr>
        <p:spPr>
          <a:xfrm>
            <a:off x="4142232" y="1165324"/>
            <a:ext cx="4416552" cy="2800767"/>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Nexus sprint planning involves thinking about the big picture.</a:t>
            </a:r>
          </a:p>
          <a:p>
            <a:endParaRPr lang="en-GB" sz="48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2A98F6-FC47-4B8E-8C6B-96921453D44D}"/>
              </a:ext>
            </a:extLst>
          </p:cNvPr>
          <p:cNvSpPr txBox="1"/>
          <p:nvPr/>
        </p:nvSpPr>
        <p:spPr>
          <a:xfrm>
            <a:off x="4142232" y="3476685"/>
            <a:ext cx="3383280" cy="2215991"/>
          </a:xfrm>
          <a:prstGeom prst="rect">
            <a:avLst/>
          </a:prstGeom>
          <a:noFill/>
        </p:spPr>
        <p:txBody>
          <a:bodyPr wrap="square" rtlCol="0">
            <a:spAutoFit/>
          </a:bodyPr>
          <a:lstStyle/>
          <a:p>
            <a:r>
              <a:rPr lang="en-GB" b="1" dirty="0">
                <a:solidFill>
                  <a:schemeClr val="accent4">
                    <a:lumMod val="60000"/>
                    <a:lumOff val="40000"/>
                  </a:schemeClr>
                </a:solidFill>
                <a:latin typeface="Arial" panose="020B0604020202020204" pitchFamily="34" charset="0"/>
                <a:cs typeface="Arial" panose="020B0604020202020204" pitchFamily="34" charset="0"/>
              </a:rPr>
              <a:t>The goals of the Nexus as a whole are taken into account. Sprint goals for each scrum team should also align with the overall Nexus goal</a:t>
            </a:r>
          </a:p>
          <a:p>
            <a:endParaRPr lang="en-GB" sz="48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4C00AE2-A37B-40C7-9B75-FF322C45A203}"/>
              </a:ext>
            </a:extLst>
          </p:cNvPr>
          <p:cNvSpPr txBox="1"/>
          <p:nvPr/>
        </p:nvSpPr>
        <p:spPr>
          <a:xfrm>
            <a:off x="8244840" y="1236584"/>
            <a:ext cx="3733800" cy="3970318"/>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The purpose of Nexus Sprint Planning is to coordinate the activities of all the Scrum Teams within a Nexus for a single Sprint. Appropriate representatives from each Scrum Team &amp; the PO owner meet to plan the sprint.</a:t>
            </a:r>
          </a:p>
          <a:p>
            <a:endParaRPr lang="en-GB" sz="1200" b="1" dirty="0">
              <a:solidFill>
                <a:schemeClr val="bg1"/>
              </a:solidFill>
              <a:latin typeface="Arial" panose="020B0604020202020204" pitchFamily="34" charset="0"/>
              <a:cs typeface="Arial" panose="020B0604020202020204" pitchFamily="34" charset="0"/>
            </a:endParaRPr>
          </a:p>
          <a:p>
            <a:r>
              <a:rPr lang="en-GB" sz="1200" b="1" dirty="0">
                <a:solidFill>
                  <a:schemeClr val="bg1"/>
                </a:solidFill>
                <a:latin typeface="Arial" panose="020B0604020202020204" pitchFamily="34" charset="0"/>
                <a:cs typeface="Arial" panose="020B0604020202020204" pitchFamily="34" charset="0"/>
              </a:rPr>
              <a:t>The result of the Sprint Planning is;</a:t>
            </a:r>
          </a:p>
          <a:p>
            <a:endParaRPr lang="en-GB" sz="1200" b="1"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A Nexus Sprint Goal which aligns with the product goal &amp; describes the purpose that will be achieved during the sprint</a:t>
            </a:r>
          </a:p>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A Sprint Goal for each scrum team that aligns with the Nexus Sprint Goal</a:t>
            </a:r>
          </a:p>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A Single Nexus Sprint Backlog which represents the work of the Nexus toward the Nexus Sprint Goal &amp; makes any cross-team dependencies transparent</a:t>
            </a:r>
          </a:p>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A Sprint Backlog for each Scrum team which makes transparent the work they will do in support of the Nexus Sprint Goal </a:t>
            </a:r>
          </a:p>
          <a:p>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2193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F0CD9110-43DA-4280-B0B6-21B48DAA8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320" y="-1601135"/>
            <a:ext cx="26234448" cy="17493130"/>
          </a:xfrm>
          <a:prstGeom prst="rect">
            <a:avLst/>
          </a:prstGeom>
        </p:spPr>
      </p:pic>
      <p:sp>
        <p:nvSpPr>
          <p:cNvPr id="6" name="Rectangle 5">
            <a:extLst>
              <a:ext uri="{FF2B5EF4-FFF2-40B4-BE49-F238E27FC236}">
                <a16:creationId xmlns:a16="http://schemas.microsoft.com/office/drawing/2014/main" id="{99D5FE00-5E8C-4844-B260-59E55498A197}"/>
              </a:ext>
            </a:extLst>
          </p:cNvPr>
          <p:cNvSpPr/>
          <p:nvPr/>
        </p:nvSpPr>
        <p:spPr>
          <a:xfrm>
            <a:off x="3803904" y="932688"/>
            <a:ext cx="9235440" cy="4864608"/>
          </a:xfrm>
          <a:prstGeom prst="rect">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AFBDDF-B07A-4817-9590-74CB28B8A3AD}"/>
              </a:ext>
            </a:extLst>
          </p:cNvPr>
          <p:cNvSpPr txBox="1"/>
          <p:nvPr/>
        </p:nvSpPr>
        <p:spPr>
          <a:xfrm>
            <a:off x="4142232" y="1165324"/>
            <a:ext cx="4416552" cy="1815882"/>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Nexus Sprint </a:t>
            </a:r>
          </a:p>
          <a:p>
            <a:r>
              <a:rPr lang="en-GB" sz="3200" b="1" dirty="0">
                <a:solidFill>
                  <a:schemeClr val="bg1"/>
                </a:solidFill>
                <a:latin typeface="Arial" panose="020B0604020202020204" pitchFamily="34" charset="0"/>
                <a:cs typeface="Arial" panose="020B0604020202020204" pitchFamily="34" charset="0"/>
              </a:rPr>
              <a:t>backlog</a:t>
            </a:r>
          </a:p>
          <a:p>
            <a:endParaRPr lang="en-GB" sz="48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2A98F6-FC47-4B8E-8C6B-96921453D44D}"/>
              </a:ext>
            </a:extLst>
          </p:cNvPr>
          <p:cNvSpPr txBox="1"/>
          <p:nvPr/>
        </p:nvSpPr>
        <p:spPr>
          <a:xfrm>
            <a:off x="4142232" y="3476685"/>
            <a:ext cx="3383280" cy="2215991"/>
          </a:xfrm>
          <a:prstGeom prst="rect">
            <a:avLst/>
          </a:prstGeom>
          <a:noFill/>
        </p:spPr>
        <p:txBody>
          <a:bodyPr wrap="square" rtlCol="0">
            <a:spAutoFit/>
          </a:bodyPr>
          <a:lstStyle/>
          <a:p>
            <a:r>
              <a:rPr lang="en-GB" b="1" dirty="0">
                <a:solidFill>
                  <a:schemeClr val="accent4">
                    <a:lumMod val="60000"/>
                    <a:lumOff val="40000"/>
                  </a:schemeClr>
                </a:solidFill>
                <a:latin typeface="Arial" panose="020B0604020202020204" pitchFamily="34" charset="0"/>
                <a:cs typeface="Arial" panose="020B0604020202020204" pitchFamily="34" charset="0"/>
              </a:rPr>
              <a:t>A composite of the Nexus Sprint Goal &amp; Product Backlog items from the sprint backlogs of the individual Scrum teams.</a:t>
            </a:r>
          </a:p>
          <a:p>
            <a:endParaRPr lang="en-GB" sz="48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4C00AE2-A37B-40C7-9B75-FF322C45A203}"/>
              </a:ext>
            </a:extLst>
          </p:cNvPr>
          <p:cNvSpPr txBox="1"/>
          <p:nvPr/>
        </p:nvSpPr>
        <p:spPr>
          <a:xfrm>
            <a:off x="8244840" y="1236584"/>
            <a:ext cx="3733800" cy="341632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The Nexus Sprint Backlog is updated throughout the Sprint as more is learned. It should have enough detail that the Nexus can inspect their progress in the Nexus Daily Scrum.</a:t>
            </a:r>
          </a:p>
          <a:p>
            <a:endParaRPr lang="en-GB" sz="1200" b="1" dirty="0">
              <a:solidFill>
                <a:schemeClr val="bg1"/>
              </a:solidFill>
              <a:latin typeface="Arial" panose="020B0604020202020204" pitchFamily="34" charset="0"/>
              <a:cs typeface="Arial" panose="020B0604020202020204" pitchFamily="34" charset="0"/>
            </a:endParaRPr>
          </a:p>
          <a:p>
            <a:r>
              <a:rPr lang="en-GB" sz="1200" b="1" dirty="0">
                <a:solidFill>
                  <a:schemeClr val="bg1"/>
                </a:solidFill>
                <a:latin typeface="Arial" panose="020B0604020202020204" pitchFamily="34" charset="0"/>
                <a:cs typeface="Arial" panose="020B0604020202020204" pitchFamily="34" charset="0"/>
              </a:rPr>
              <a:t>The commitment for the Nexus Sprint Backlog is the Nexus Sprint goal. </a:t>
            </a:r>
          </a:p>
          <a:p>
            <a:endParaRPr lang="en-GB" sz="1200" b="1" dirty="0">
              <a:solidFill>
                <a:schemeClr val="bg1"/>
              </a:solidFill>
              <a:latin typeface="Arial" panose="020B0604020202020204" pitchFamily="34" charset="0"/>
              <a:cs typeface="Arial" panose="020B0604020202020204" pitchFamily="34" charset="0"/>
            </a:endParaRPr>
          </a:p>
          <a:p>
            <a:r>
              <a:rPr lang="en-GB" sz="1200" b="1" dirty="0">
                <a:solidFill>
                  <a:schemeClr val="bg1"/>
                </a:solidFill>
                <a:latin typeface="Arial" panose="020B0604020202020204" pitchFamily="34" charset="0"/>
                <a:cs typeface="Arial" panose="020B0604020202020204" pitchFamily="34" charset="0"/>
              </a:rPr>
              <a:t>As the Scrum teams work, they keep the Nexus Sprint goal in mind, that goal is a blended goal representing overall value, which is made up in effect, of the individual sprints. </a:t>
            </a:r>
          </a:p>
          <a:p>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The NIT (Nexus Integration team) keep an eye on the overall goal, the integration between the teams &amp; any impediments that may stop that integration or move towards the Nexus Sprint goal. </a:t>
            </a:r>
          </a:p>
        </p:txBody>
      </p:sp>
    </p:spTree>
    <p:extLst>
      <p:ext uri="{BB962C8B-B14F-4D97-AF65-F5344CB8AC3E}">
        <p14:creationId xmlns:p14="http://schemas.microsoft.com/office/powerpoint/2010/main" val="3253874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F0CD9110-43DA-4280-B0B6-21B48DAA8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9128" y="-1445687"/>
            <a:ext cx="26234448" cy="17493130"/>
          </a:xfrm>
          <a:prstGeom prst="rect">
            <a:avLst/>
          </a:prstGeom>
        </p:spPr>
      </p:pic>
      <p:sp>
        <p:nvSpPr>
          <p:cNvPr id="6" name="Rectangle 5">
            <a:extLst>
              <a:ext uri="{FF2B5EF4-FFF2-40B4-BE49-F238E27FC236}">
                <a16:creationId xmlns:a16="http://schemas.microsoft.com/office/drawing/2014/main" id="{99D5FE00-5E8C-4844-B260-59E55498A197}"/>
              </a:ext>
            </a:extLst>
          </p:cNvPr>
          <p:cNvSpPr/>
          <p:nvPr/>
        </p:nvSpPr>
        <p:spPr>
          <a:xfrm>
            <a:off x="3712464" y="109727"/>
            <a:ext cx="9235440" cy="5036987"/>
          </a:xfrm>
          <a:prstGeom prst="rect">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AFBDDF-B07A-4817-9590-74CB28B8A3AD}"/>
              </a:ext>
            </a:extLst>
          </p:cNvPr>
          <p:cNvSpPr txBox="1"/>
          <p:nvPr/>
        </p:nvSpPr>
        <p:spPr>
          <a:xfrm>
            <a:off x="4050792" y="342364"/>
            <a:ext cx="4416552" cy="1815882"/>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The Scrum &amp; Nexus Theory</a:t>
            </a:r>
          </a:p>
          <a:p>
            <a:endParaRPr lang="en-GB" sz="48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2A98F6-FC47-4B8E-8C6B-96921453D44D}"/>
              </a:ext>
            </a:extLst>
          </p:cNvPr>
          <p:cNvSpPr txBox="1"/>
          <p:nvPr/>
        </p:nvSpPr>
        <p:spPr>
          <a:xfrm>
            <a:off x="4050792" y="2653725"/>
            <a:ext cx="3383280" cy="2492990"/>
          </a:xfrm>
          <a:prstGeom prst="rect">
            <a:avLst/>
          </a:prstGeom>
          <a:noFill/>
        </p:spPr>
        <p:txBody>
          <a:bodyPr wrap="square" rtlCol="0">
            <a:spAutoFit/>
          </a:bodyPr>
          <a:lstStyle/>
          <a:p>
            <a:r>
              <a:rPr lang="en-GB" b="1" dirty="0">
                <a:solidFill>
                  <a:schemeClr val="accent4">
                    <a:lumMod val="60000"/>
                    <a:lumOff val="40000"/>
                  </a:schemeClr>
                </a:solidFill>
                <a:latin typeface="Arial" panose="020B0604020202020204" pitchFamily="34" charset="0"/>
                <a:cs typeface="Arial" panose="020B0604020202020204" pitchFamily="34" charset="0"/>
              </a:rPr>
              <a:t>At its heart, Nexus preserves &amp; enhances Scrum’s foundational bottom-up intelligence &amp; empiricism whilst enabling more value by integrating more teams.</a:t>
            </a:r>
          </a:p>
          <a:p>
            <a:endParaRPr lang="en-GB" sz="48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4C00AE2-A37B-40C7-9B75-FF322C45A203}"/>
              </a:ext>
            </a:extLst>
          </p:cNvPr>
          <p:cNvSpPr txBox="1"/>
          <p:nvPr/>
        </p:nvSpPr>
        <p:spPr>
          <a:xfrm>
            <a:off x="8153400" y="413624"/>
            <a:ext cx="3733800" cy="4524315"/>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The Scrum works as any other Scrum, however the constant broader view of the big picture is kept in mind rather than the Scrum team working on it’s own sprint goals to a single end.</a:t>
            </a:r>
          </a:p>
          <a:p>
            <a:endParaRPr lang="en-GB" sz="1200" b="1" dirty="0">
              <a:solidFill>
                <a:schemeClr val="bg1"/>
              </a:solidFill>
              <a:latin typeface="Arial" panose="020B0604020202020204" pitchFamily="34" charset="0"/>
              <a:cs typeface="Arial" panose="020B0604020202020204" pitchFamily="34" charset="0"/>
            </a:endParaRPr>
          </a:p>
          <a:p>
            <a:r>
              <a:rPr lang="en-GB" sz="1200" b="1" dirty="0">
                <a:solidFill>
                  <a:schemeClr val="bg1"/>
                </a:solidFill>
                <a:latin typeface="Arial" panose="020B0604020202020204" pitchFamily="34" charset="0"/>
                <a:cs typeface="Arial" panose="020B0604020202020204" pitchFamily="34" charset="0"/>
              </a:rPr>
              <a:t>The NIT &amp; additional Nexus ceremonies enables the broader view &amp; ensures integration between each Scrum team so sprint goals are aligned to the overall Nexus goals. </a:t>
            </a:r>
          </a:p>
          <a:p>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The Nexus is the loose arm around the sprint teams, &amp; the output of the Nexus represents a tightly co-ordinated piece of value towards a product/service increment.</a:t>
            </a:r>
          </a:p>
          <a:p>
            <a:endParaRPr lang="en-GB" sz="1200" b="1" dirty="0">
              <a:solidFill>
                <a:schemeClr val="bg1"/>
              </a:solidFill>
              <a:latin typeface="Arial" panose="020B0604020202020204" pitchFamily="34" charset="0"/>
              <a:cs typeface="Arial" panose="020B0604020202020204" pitchFamily="34" charset="0"/>
            </a:endParaRPr>
          </a:p>
          <a:p>
            <a:r>
              <a:rPr lang="en-GB" sz="1200" b="1" dirty="0">
                <a:solidFill>
                  <a:schemeClr val="bg1"/>
                </a:solidFill>
                <a:latin typeface="Arial" panose="020B0604020202020204" pitchFamily="34" charset="0"/>
                <a:cs typeface="Arial" panose="020B0604020202020204" pitchFamily="34" charset="0"/>
              </a:rPr>
              <a:t>An example would be;</a:t>
            </a:r>
          </a:p>
          <a:p>
            <a:r>
              <a:rPr lang="en-GB" sz="1200" b="1" dirty="0">
                <a:solidFill>
                  <a:schemeClr val="bg1"/>
                </a:solidFill>
                <a:latin typeface="Arial" panose="020B0604020202020204" pitchFamily="34" charset="0"/>
                <a:cs typeface="Arial" panose="020B0604020202020204" pitchFamily="34" charset="0"/>
              </a:rPr>
              <a:t>Nexus Sprint Goal – Delivery of a trading platform feature of showing real time market data</a:t>
            </a:r>
          </a:p>
          <a:p>
            <a:r>
              <a:rPr lang="en-GB" sz="1200" b="1" dirty="0">
                <a:solidFill>
                  <a:schemeClr val="bg1"/>
                </a:solidFill>
                <a:latin typeface="Arial" panose="020B0604020202020204" pitchFamily="34" charset="0"/>
                <a:cs typeface="Arial" panose="020B0604020202020204" pitchFamily="34" charset="0"/>
              </a:rPr>
              <a:t>Sprint goals to contribute to that could be things such as ‘fetching a live feed’ , whilst another sprint handles ‘displaying feed on small screens’ &amp; another sprint handles ‘user interface of the feed display’ etc </a:t>
            </a:r>
          </a:p>
        </p:txBody>
      </p:sp>
    </p:spTree>
    <p:extLst>
      <p:ext uri="{BB962C8B-B14F-4D97-AF65-F5344CB8AC3E}">
        <p14:creationId xmlns:p14="http://schemas.microsoft.com/office/powerpoint/2010/main" val="22677488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718</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De Cristofano</dc:creator>
  <cp:lastModifiedBy>Mario De Cristofano</cp:lastModifiedBy>
  <cp:revision>12</cp:revision>
  <dcterms:created xsi:type="dcterms:W3CDTF">2021-06-29T10:13:22Z</dcterms:created>
  <dcterms:modified xsi:type="dcterms:W3CDTF">2021-06-29T14:57:12Z</dcterms:modified>
</cp:coreProperties>
</file>